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28"/>
  </p:notesMasterIdLst>
  <p:sldIdLst>
    <p:sldId id="256" r:id="rId2"/>
    <p:sldId id="299" r:id="rId3"/>
    <p:sldId id="293" r:id="rId4"/>
    <p:sldId id="259" r:id="rId5"/>
    <p:sldId id="267" r:id="rId6"/>
    <p:sldId id="269" r:id="rId7"/>
    <p:sldId id="268" r:id="rId8"/>
    <p:sldId id="270" r:id="rId9"/>
    <p:sldId id="271" r:id="rId10"/>
    <p:sldId id="273" r:id="rId11"/>
    <p:sldId id="275" r:id="rId12"/>
    <p:sldId id="276" r:id="rId13"/>
    <p:sldId id="277" r:id="rId14"/>
    <p:sldId id="280" r:id="rId15"/>
    <p:sldId id="278" r:id="rId16"/>
    <p:sldId id="279" r:id="rId17"/>
    <p:sldId id="282" r:id="rId18"/>
    <p:sldId id="294" r:id="rId19"/>
    <p:sldId id="284" r:id="rId20"/>
    <p:sldId id="285" r:id="rId21"/>
    <p:sldId id="302" r:id="rId22"/>
    <p:sldId id="286" r:id="rId23"/>
    <p:sldId id="296" r:id="rId24"/>
    <p:sldId id="297" r:id="rId25"/>
    <p:sldId id="303" r:id="rId26"/>
    <p:sldId id="29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3225" autoAdjust="0"/>
    <p:restoredTop sz="94660"/>
  </p:normalViewPr>
  <p:slideViewPr>
    <p:cSldViewPr>
      <p:cViewPr varScale="1">
        <p:scale>
          <a:sx n="122" d="100"/>
          <a:sy n="122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A50C7D-D58F-484C-96C2-2D2BF7AD11E4}" type="datetimeFigureOut">
              <a:rPr lang="en-US" smtClean="0"/>
              <a:t>05-Apr-22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A848FE-6D23-458F-89F8-6B3FAC51C7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243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71EF-0834-42DA-9235-ABC538FAEFE8}" type="datetimeFigureOut">
              <a:rPr lang="en-US" smtClean="0"/>
              <a:t>05-Apr-22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0902-86E5-4B05-9523-ADB17939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516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71EF-0834-42DA-9235-ABC538FAEFE8}" type="datetimeFigureOut">
              <a:rPr lang="en-US" smtClean="0"/>
              <a:t>05-Apr-22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0902-86E5-4B05-9523-ADB17939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707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71EF-0834-42DA-9235-ABC538FAEFE8}" type="datetimeFigureOut">
              <a:rPr lang="en-US" smtClean="0"/>
              <a:t>05-Apr-22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0902-86E5-4B05-9523-ADB17939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746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71EF-0834-42DA-9235-ABC538FAEFE8}" type="datetimeFigureOut">
              <a:rPr lang="en-US" smtClean="0"/>
              <a:t>05-Apr-22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0902-86E5-4B05-9523-ADB17939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3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71EF-0834-42DA-9235-ABC538FAEFE8}" type="datetimeFigureOut">
              <a:rPr lang="en-US" smtClean="0"/>
              <a:t>05-Apr-22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0902-86E5-4B05-9523-ADB17939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795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71EF-0834-42DA-9235-ABC538FAEFE8}" type="datetimeFigureOut">
              <a:rPr lang="en-US" smtClean="0"/>
              <a:t>05-Apr-22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0902-86E5-4B05-9523-ADB17939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27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71EF-0834-42DA-9235-ABC538FAEFE8}" type="datetimeFigureOut">
              <a:rPr lang="en-US" smtClean="0"/>
              <a:t>05-Apr-22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0902-86E5-4B05-9523-ADB17939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95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71EF-0834-42DA-9235-ABC538FAEFE8}" type="datetimeFigureOut">
              <a:rPr lang="en-US" smtClean="0"/>
              <a:t>05-Apr-22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0902-86E5-4B05-9523-ADB17939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652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71EF-0834-42DA-9235-ABC538FAEFE8}" type="datetimeFigureOut">
              <a:rPr lang="en-US" smtClean="0"/>
              <a:t>05-Apr-22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0902-86E5-4B05-9523-ADB17939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73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71EF-0834-42DA-9235-ABC538FAEFE8}" type="datetimeFigureOut">
              <a:rPr lang="en-US" smtClean="0"/>
              <a:t>05-Apr-22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0902-86E5-4B05-9523-ADB17939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18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B71EF-0834-42DA-9235-ABC538FAEFE8}" type="datetimeFigureOut">
              <a:rPr lang="en-US" smtClean="0"/>
              <a:t>05-Apr-22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F0902-86E5-4B05-9523-ADB17939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66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B71EF-0834-42DA-9235-ABC538FAEFE8}" type="datetimeFigureOut">
              <a:rPr lang="en-US" smtClean="0"/>
              <a:t>05-Apr-22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F0902-86E5-4B05-9523-ADB17939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07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762000"/>
            <a:ext cx="8229600" cy="3733800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en-US" sz="5400" b="1" i="1" dirty="0" smtClean="0"/>
              <a:t>The Role Of </a:t>
            </a:r>
            <a:r>
              <a:rPr lang="en-US" sz="5400" b="1" i="1" dirty="0" err="1" smtClean="0"/>
              <a:t>Neoadjuvant</a:t>
            </a:r>
            <a:r>
              <a:rPr lang="en-US" sz="5400" b="1" i="1" dirty="0" smtClean="0"/>
              <a:t> Treatment In Esophageal Cancer</a:t>
            </a:r>
            <a:endParaRPr lang="en-US" sz="54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219200"/>
          </a:xfrm>
        </p:spPr>
        <p:txBody>
          <a:bodyPr/>
          <a:lstStyle/>
          <a:p>
            <a:pPr algn="l"/>
            <a:r>
              <a:rPr lang="en-US" sz="1800" b="1" i="1" dirty="0" smtClean="0">
                <a:solidFill>
                  <a:schemeClr val="tx1"/>
                </a:solidFill>
              </a:rPr>
              <a:t>Presented by:</a:t>
            </a:r>
          </a:p>
          <a:p>
            <a:pPr algn="l"/>
            <a:r>
              <a:rPr lang="en-US" b="1" i="1" dirty="0" smtClean="0">
                <a:solidFill>
                  <a:schemeClr val="tx1"/>
                </a:solidFill>
              </a:rPr>
              <a:t>Dr. </a:t>
            </a:r>
            <a:r>
              <a:rPr lang="en-US" b="1" i="1" dirty="0" err="1" smtClean="0">
                <a:solidFill>
                  <a:schemeClr val="tx1"/>
                </a:solidFill>
              </a:rPr>
              <a:t>Karam</a:t>
            </a:r>
            <a:r>
              <a:rPr lang="en-US" b="1" i="1" dirty="0" smtClean="0">
                <a:solidFill>
                  <a:schemeClr val="tx1"/>
                </a:solidFill>
              </a:rPr>
              <a:t> </a:t>
            </a:r>
            <a:r>
              <a:rPr lang="en-US" b="1" i="1" dirty="0" err="1">
                <a:solidFill>
                  <a:schemeClr val="tx1"/>
                </a:solidFill>
              </a:rPr>
              <a:t>J</a:t>
            </a:r>
            <a:r>
              <a:rPr lang="en-US" b="1" i="1" dirty="0" err="1" smtClean="0">
                <a:solidFill>
                  <a:schemeClr val="tx1"/>
                </a:solidFill>
              </a:rPr>
              <a:t>eji</a:t>
            </a:r>
            <a:endParaRPr lang="en-US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81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Preoperative </a:t>
            </a:r>
            <a:r>
              <a:rPr lang="en-US" b="1" i="1" dirty="0" err="1" smtClean="0"/>
              <a:t>Chemoradiotherapy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CROSS trial :</a:t>
            </a:r>
          </a:p>
          <a:p>
            <a:r>
              <a:rPr lang="en-US" dirty="0" smtClean="0"/>
              <a:t>366 patients T2-T3, N0-1, M0.</a:t>
            </a:r>
          </a:p>
          <a:p>
            <a:r>
              <a:rPr lang="en-US" dirty="0" smtClean="0"/>
              <a:t>178 received </a:t>
            </a:r>
            <a:r>
              <a:rPr lang="en-US" dirty="0" err="1" smtClean="0"/>
              <a:t>neoadjuvant</a:t>
            </a:r>
            <a:r>
              <a:rPr lang="en-US" dirty="0" smtClean="0"/>
              <a:t> CRT (75% ADC &amp; </a:t>
            </a:r>
            <a:r>
              <a:rPr lang="en-US" dirty="0" smtClean="0">
                <a:solidFill>
                  <a:srgbClr val="FF0000"/>
                </a:solidFill>
              </a:rPr>
              <a:t>25% SCC</a:t>
            </a:r>
            <a:r>
              <a:rPr lang="en-US" dirty="0" smtClean="0"/>
              <a:t>)</a:t>
            </a:r>
          </a:p>
          <a:p>
            <a:r>
              <a:rPr lang="en-US" dirty="0" smtClean="0"/>
              <a:t>188 underwent surgery alone.</a:t>
            </a:r>
            <a:endParaRPr lang="en-US" dirty="0"/>
          </a:p>
          <a:p>
            <a:r>
              <a:rPr lang="en-US" dirty="0" smtClean="0"/>
              <a:t>Weekly (</a:t>
            </a:r>
            <a:r>
              <a:rPr lang="en-US" dirty="0" err="1" smtClean="0"/>
              <a:t>Craboplatin</a:t>
            </a:r>
            <a:r>
              <a:rPr lang="en-US" dirty="0" smtClean="0"/>
              <a:t> 2 AUC + Paclitaxel 50mg/m2) + RT 41,4 </a:t>
            </a:r>
            <a:r>
              <a:rPr lang="en-US" dirty="0" err="1" smtClean="0"/>
              <a:t>gry</a:t>
            </a:r>
            <a:r>
              <a:rPr lang="en-US" dirty="0" smtClean="0"/>
              <a:t> f/b surgery Vs. Surgery alone.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19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riada\Desktop\photo_2022-03-13_19-40-1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81000"/>
            <a:ext cx="8686626" cy="592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64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riada\Desktop\photo_2022-03-13_19-40-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09600"/>
            <a:ext cx="8471841" cy="563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65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CONT.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PHASE 2 SWOG trial :</a:t>
            </a:r>
          </a:p>
          <a:p>
            <a:r>
              <a:rPr lang="en-US" dirty="0" smtClean="0"/>
              <a:t>93 patients.</a:t>
            </a:r>
          </a:p>
          <a:p>
            <a:r>
              <a:rPr lang="en-US" dirty="0" smtClean="0"/>
              <a:t>Stage 2 or 3.</a:t>
            </a:r>
          </a:p>
          <a:p>
            <a:r>
              <a:rPr lang="en-US" dirty="0" smtClean="0"/>
              <a:t>Received </a:t>
            </a:r>
            <a:r>
              <a:rPr lang="en-US" dirty="0" err="1" smtClean="0"/>
              <a:t>folfox</a:t>
            </a:r>
            <a:r>
              <a:rPr lang="en-US" dirty="0" smtClean="0"/>
              <a:t> + RT.</a:t>
            </a:r>
          </a:p>
          <a:p>
            <a:r>
              <a:rPr lang="en-US" dirty="0" smtClean="0"/>
              <a:t>28% PCR. </a:t>
            </a:r>
          </a:p>
          <a:p>
            <a:r>
              <a:rPr lang="en-US" dirty="0" smtClean="0"/>
              <a:t>3years OS 45%.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84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 trial : (ONGOING TRIAL)</a:t>
            </a:r>
          </a:p>
          <a:p>
            <a:r>
              <a:rPr lang="en-US" dirty="0" smtClean="0"/>
              <a:t>National Cancer Institute , France </a:t>
            </a:r>
          </a:p>
          <a:p>
            <a:r>
              <a:rPr lang="en-US" dirty="0" smtClean="0"/>
              <a:t>Comparison CROSS Vs. SWOG.</a:t>
            </a:r>
          </a:p>
          <a:p>
            <a:r>
              <a:rPr lang="en-US" dirty="0" smtClean="0"/>
              <a:t>106 patients.</a:t>
            </a:r>
          </a:p>
          <a:p>
            <a:r>
              <a:rPr lang="en-US" dirty="0" smtClean="0"/>
              <a:t>Started at FEB./2015. </a:t>
            </a:r>
          </a:p>
          <a:p>
            <a:r>
              <a:rPr lang="en-US" dirty="0" smtClean="0"/>
              <a:t>Expected ending at JUNE/2023.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22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Perioperative Chemotherapy 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MAGIC trial:</a:t>
            </a:r>
          </a:p>
          <a:p>
            <a:r>
              <a:rPr lang="en-US" dirty="0" smtClean="0"/>
              <a:t>503 Patients.</a:t>
            </a:r>
          </a:p>
          <a:p>
            <a:r>
              <a:rPr lang="en-US" dirty="0" smtClean="0"/>
              <a:t>3 cycles of ECF f/b surgeries &amp; 3 cycles after Vs. surgery alone.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33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riada\Desktop\Peri-operative+Chemotherapy +The+MRC+MAGIC+Tri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81000"/>
            <a:ext cx="89154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639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riada\Desktop\photo_2022-03-13_19-40-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09600"/>
            <a:ext cx="8825484" cy="5730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131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NEORES trial compared NCRT Vs. NCT.</a:t>
            </a:r>
          </a:p>
          <a:p>
            <a:r>
              <a:rPr lang="en-US" dirty="0" smtClean="0"/>
              <a:t>181 Patients majority of them T3N1( ADC&amp;SCC).</a:t>
            </a:r>
          </a:p>
          <a:p>
            <a:r>
              <a:rPr lang="en-US" dirty="0" smtClean="0"/>
              <a:t>3 cycles of </a:t>
            </a:r>
            <a:r>
              <a:rPr lang="en-US" dirty="0" err="1" smtClean="0"/>
              <a:t>cis</a:t>
            </a:r>
            <a:r>
              <a:rPr lang="en-US" dirty="0" smtClean="0"/>
              <a:t> + 5fu f/b surgery Vs. the same regimen +RT 40 grays.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080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Preoperative </a:t>
            </a:r>
            <a:r>
              <a:rPr lang="en-US" b="1" i="1" dirty="0" err="1" smtClean="0"/>
              <a:t>Chemoradiotherapy</a:t>
            </a:r>
            <a:r>
              <a:rPr lang="en-US" b="1" i="1" dirty="0" smtClean="0"/>
              <a:t> Vs. Perioperative Chemotherapy</a:t>
            </a:r>
            <a:endParaRPr lang="en-US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981200"/>
            <a:ext cx="8382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NEOAEGIS trial: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Compare MAGIC/FLOT4 vs. CROSS.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362 patients (187 CROSS Vs. 184 MAGIC/FLOT)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>
                <a:solidFill>
                  <a:schemeClr val="accent2"/>
                </a:solidFill>
              </a:rPr>
              <a:t>FLOT 27 patients.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200" dirty="0" smtClean="0"/>
              <a:t>Majority of patients T3N1.</a:t>
            </a:r>
          </a:p>
          <a:p>
            <a:endParaRPr lang="en-US" sz="32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32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3200" dirty="0" smtClean="0"/>
          </a:p>
          <a:p>
            <a:pPr marL="457200" indent="-457200">
              <a:buFont typeface="Arial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1735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Introduction 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i="1" dirty="0"/>
              <a:t>Is the </a:t>
            </a:r>
            <a:r>
              <a:rPr lang="en-US" b="1" i="1" dirty="0" err="1"/>
              <a:t>neoadjuvant</a:t>
            </a:r>
            <a:r>
              <a:rPr lang="en-US" b="1" i="1" dirty="0"/>
              <a:t> therapy in addition to surgery will offer more significant results </a:t>
            </a:r>
            <a:r>
              <a:rPr lang="en-US" b="1" i="1" dirty="0" smtClean="0"/>
              <a:t>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35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riada\Desktop\photo_2022-03-13_19-40-4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432" y="152400"/>
            <a:ext cx="4524568" cy="6569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90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iada\Desktop\photo_2022-03-14_19-52-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" y="134365"/>
            <a:ext cx="8991600" cy="649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5140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dirty="0" smtClean="0"/>
              <a:t>Cont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ESOPEC trial : (ongoing trial) </a:t>
            </a:r>
          </a:p>
          <a:p>
            <a:r>
              <a:rPr lang="en-US" dirty="0" smtClean="0"/>
              <a:t>438 patients </a:t>
            </a:r>
          </a:p>
          <a:p>
            <a:r>
              <a:rPr lang="en-US" dirty="0" err="1" smtClean="0"/>
              <a:t>Achen</a:t>
            </a:r>
            <a:r>
              <a:rPr lang="en-US" dirty="0" smtClean="0"/>
              <a:t>, Germany </a:t>
            </a:r>
          </a:p>
          <a:p>
            <a:r>
              <a:rPr lang="en-US" dirty="0" smtClean="0"/>
              <a:t>FLOT4 VS CROSS </a:t>
            </a:r>
          </a:p>
          <a:p>
            <a:r>
              <a:rPr lang="en-US" dirty="0" smtClean="0"/>
              <a:t>Started at Jan./2016</a:t>
            </a:r>
          </a:p>
          <a:p>
            <a:r>
              <a:rPr lang="en-US" dirty="0" smtClean="0"/>
              <a:t>Expected ending June/2024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32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 b="1" i="1" dirty="0" smtClean="0"/>
              <a:t>Conclusion 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smtClean="0"/>
              <a:t>What is the preferred modality of </a:t>
            </a:r>
            <a:r>
              <a:rPr lang="en-US" sz="3000" dirty="0" err="1" smtClean="0"/>
              <a:t>neoadjuvant</a:t>
            </a:r>
            <a:r>
              <a:rPr lang="en-US" sz="3000" dirty="0" smtClean="0"/>
              <a:t> treatment for advanced Esophageal ADC?</a:t>
            </a:r>
          </a:p>
          <a:p>
            <a:r>
              <a:rPr lang="en-US" sz="3000" dirty="0" smtClean="0"/>
              <a:t>Preoperative CRT / perioperative CT Should be offered to patients with locally advanced ADC.</a:t>
            </a:r>
          </a:p>
          <a:p>
            <a:r>
              <a:rPr lang="en-US" sz="3000" dirty="0" smtClean="0"/>
              <a:t>Perioperative CT should be reserved for lower esophageal ADC &amp; EGJ. </a:t>
            </a:r>
          </a:p>
          <a:p>
            <a:r>
              <a:rPr lang="en-US" sz="3000" dirty="0" smtClean="0"/>
              <a:t>Preoperative CRT should be reserved for patients with bulky disease , more proximal extension and for whom surgery will get less optimal results (R0 enough nodes number dissection).</a:t>
            </a:r>
          </a:p>
          <a:p>
            <a:r>
              <a:rPr lang="en-US" sz="3000" dirty="0" smtClean="0"/>
              <a:t>Keep in mind the complications and mortality rate post treatment which is higher in CRT.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8923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Cont.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the preferred modality of </a:t>
            </a:r>
            <a:r>
              <a:rPr lang="en-US" dirty="0" err="1" smtClean="0"/>
              <a:t>neoadjuvant</a:t>
            </a:r>
            <a:r>
              <a:rPr lang="en-US" dirty="0" smtClean="0"/>
              <a:t> therapy for patients with advanced SCC ?</a:t>
            </a:r>
          </a:p>
          <a:p>
            <a:r>
              <a:rPr lang="en-US" dirty="0" smtClean="0"/>
              <a:t>Preoperative CRT or definitive CRT (cervical &lt;5 cm from the </a:t>
            </a:r>
            <a:r>
              <a:rPr lang="en-US" dirty="0" err="1" smtClean="0"/>
              <a:t>cricopharengeus</a:t>
            </a:r>
            <a:r>
              <a:rPr lang="en-US" dirty="0" smtClean="0"/>
              <a:t> muscle).</a:t>
            </a:r>
          </a:p>
          <a:p>
            <a:r>
              <a:rPr lang="en-US" dirty="0" smtClean="0"/>
              <a:t>Preoperative CRT has more positive effect on SCC.</a:t>
            </a:r>
          </a:p>
          <a:p>
            <a:r>
              <a:rPr lang="en-US" dirty="0" smtClean="0"/>
              <a:t>If the RT is not an option then NCT should be considered like (invasion of trachea, large vessels, heart or body of vertebrae).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306573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Devita</a:t>
            </a:r>
            <a:r>
              <a:rPr lang="en-US" dirty="0" smtClean="0"/>
              <a:t> _</a:t>
            </a:r>
            <a:r>
              <a:rPr lang="en-US" dirty="0" err="1" smtClean="0"/>
              <a:t>Hellman_and_Rosenberg_Cancer</a:t>
            </a:r>
            <a:endParaRPr lang="en-US" dirty="0" smtClean="0"/>
          </a:p>
          <a:p>
            <a:r>
              <a:rPr lang="en-US" dirty="0" smtClean="0"/>
              <a:t>NCCN GUIDELINES </a:t>
            </a:r>
          </a:p>
          <a:p>
            <a:r>
              <a:rPr lang="en-US" dirty="0" smtClean="0"/>
              <a:t>JOURNAL OF CLINICAL ONCOLOGY</a:t>
            </a:r>
          </a:p>
          <a:p>
            <a:r>
              <a:rPr lang="en-US" dirty="0" smtClean="0"/>
              <a:t>ASCO ANNUAL MEETING </a:t>
            </a:r>
          </a:p>
          <a:p>
            <a:r>
              <a:rPr lang="en-US" dirty="0" smtClean="0"/>
              <a:t>JOURNAL OF THORASIC DISEASE, JTD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515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i="1" u="sng" dirty="0" smtClean="0"/>
              <a:t>Thank you </a:t>
            </a:r>
            <a:endParaRPr lang="en-US" sz="6000" b="1" i="1" u="sng" dirty="0"/>
          </a:p>
        </p:txBody>
      </p:sp>
    </p:spTree>
    <p:extLst>
      <p:ext uri="{BB962C8B-B14F-4D97-AF65-F5344CB8AC3E}">
        <p14:creationId xmlns:p14="http://schemas.microsoft.com/office/powerpoint/2010/main" val="2490236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riada\Desktop\photo_2022-03-13_19-40-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9136" y="3505200"/>
            <a:ext cx="5815445" cy="3239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riada\Desktop\photo_2022-03-13_19-40-0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76200"/>
            <a:ext cx="5850709" cy="3302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061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Epidemiology and Pathology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7</a:t>
            </a:r>
            <a:r>
              <a:rPr lang="en-US" baseline="30000" dirty="0" smtClean="0"/>
              <a:t>th</a:t>
            </a:r>
            <a:r>
              <a:rPr lang="en-US" dirty="0" smtClean="0"/>
              <a:t> most diagnosed caner world wide </a:t>
            </a:r>
          </a:p>
          <a:p>
            <a:r>
              <a:rPr lang="en-US" dirty="0" smtClean="0"/>
              <a:t>The 6</a:t>
            </a:r>
            <a:r>
              <a:rPr lang="en-US" baseline="30000" dirty="0" smtClean="0"/>
              <a:t>th</a:t>
            </a:r>
            <a:r>
              <a:rPr lang="en-US" dirty="0" smtClean="0"/>
              <a:t> leading cause of cancer related deaths </a:t>
            </a:r>
          </a:p>
          <a:p>
            <a:r>
              <a:rPr lang="en-US" dirty="0" smtClean="0"/>
              <a:t>Male &gt; Female </a:t>
            </a:r>
          </a:p>
          <a:p>
            <a:r>
              <a:rPr lang="en-US" dirty="0" smtClean="0"/>
              <a:t>Most common histologic types : ADC &amp; SCC</a:t>
            </a:r>
          </a:p>
          <a:p>
            <a:r>
              <a:rPr lang="en-US" dirty="0" smtClean="0"/>
              <a:t>Others : small cell carcinoma – SCC with </a:t>
            </a:r>
            <a:r>
              <a:rPr lang="en-US" dirty="0" err="1" smtClean="0"/>
              <a:t>sarcomatoid</a:t>
            </a:r>
            <a:r>
              <a:rPr lang="en-US" dirty="0" smtClean="0"/>
              <a:t> features – </a:t>
            </a:r>
            <a:r>
              <a:rPr lang="en-US" dirty="0" err="1" smtClean="0"/>
              <a:t>leiomyosarcoma</a:t>
            </a:r>
            <a:r>
              <a:rPr lang="en-US" dirty="0" smtClean="0"/>
              <a:t> – melanoma – </a:t>
            </a:r>
            <a:r>
              <a:rPr lang="en-US" dirty="0"/>
              <a:t>K</a:t>
            </a:r>
            <a:r>
              <a:rPr lang="en-US" dirty="0" smtClean="0"/>
              <a:t>aposi …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4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i="1" dirty="0" smtClean="0"/>
              <a:t>Treatment</a:t>
            </a:r>
            <a:endParaRPr lang="en-US" sz="40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Advanced stages </a:t>
            </a:r>
            <a:r>
              <a:rPr lang="en-US" dirty="0"/>
              <a:t>≥ </a:t>
            </a:r>
            <a:r>
              <a:rPr lang="en-US" dirty="0" smtClean="0"/>
              <a:t>T2 and/or N+ M0</a:t>
            </a:r>
          </a:p>
          <a:p>
            <a:r>
              <a:rPr lang="en-US" dirty="0" smtClean="0"/>
              <a:t>Surgery alone ( failure of treatment )</a:t>
            </a:r>
          </a:p>
          <a:p>
            <a:r>
              <a:rPr lang="en-US" dirty="0" smtClean="0"/>
              <a:t>So what next 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9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Preoperative Chemotherapy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INT0113 trial studied the addition of chemotherapy before surgery and compared it to surgery alone.</a:t>
            </a:r>
          </a:p>
          <a:p>
            <a:r>
              <a:rPr lang="en-US" dirty="0" smtClean="0"/>
              <a:t>Enrollment 443 patients. </a:t>
            </a:r>
          </a:p>
          <a:p>
            <a:r>
              <a:rPr lang="en-US" dirty="0" smtClean="0"/>
              <a:t>Failed to get any significant results.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33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Preoperative Chemotherapy </a:t>
            </a:r>
            <a:endParaRPr lang="en-US" b="1" i="1" dirty="0"/>
          </a:p>
        </p:txBody>
      </p:sp>
      <p:pic>
        <p:nvPicPr>
          <p:cNvPr id="5122" name="Picture 2" descr="C:\Users\riada\Desktop\Esophageal+Cancer+Neoadjuvant+Chemo +INT+0113,+RTOG+89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8077200" cy="538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821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 smtClean="0"/>
              <a:t>Cont.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OEO2 trial:</a:t>
            </a:r>
          </a:p>
          <a:p>
            <a:r>
              <a:rPr lang="en-US" dirty="0" smtClean="0"/>
              <a:t>802 patients.</a:t>
            </a:r>
          </a:p>
          <a:p>
            <a:r>
              <a:rPr lang="en-US" dirty="0" smtClean="0"/>
              <a:t>2 cycles CIS + 5fu followed by surgery vs. surgery alone.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26499"/>
              </p:ext>
            </p:extLst>
          </p:nvPr>
        </p:nvGraphicFramePr>
        <p:xfrm>
          <a:off x="990600" y="4191000"/>
          <a:ext cx="7239000" cy="20132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0432"/>
                <a:gridCol w="2309284"/>
                <a:gridCol w="2309284"/>
              </a:tblGrid>
              <a:tr h="435304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Cis</a:t>
                      </a:r>
                      <a:r>
                        <a:rPr lang="en-US" dirty="0" smtClean="0"/>
                        <a:t> + 5fu followed surgery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Surgery alone </a:t>
                      </a:r>
                      <a:endParaRPr lang="en-US" dirty="0"/>
                    </a:p>
                  </a:txBody>
                  <a:tcPr/>
                </a:tc>
              </a:tr>
              <a:tr h="50256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Median</a:t>
                      </a:r>
                      <a:r>
                        <a:rPr lang="en-US" baseline="0" dirty="0" smtClean="0"/>
                        <a:t> overall survival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16,8 months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13,3 months</a:t>
                      </a:r>
                      <a:endParaRPr lang="en-US" dirty="0"/>
                    </a:p>
                  </a:txBody>
                  <a:tcPr/>
                </a:tc>
              </a:tr>
              <a:tr h="4353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r>
                        <a:rPr lang="en-US" baseline="0" dirty="0" smtClean="0"/>
                        <a:t> years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</a:tr>
              <a:tr h="43530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 years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68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riada\Desktop\slide_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6100"/>
            <a:ext cx="8343371" cy="6257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795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</TotalTime>
  <Words>582</Words>
  <Application>Microsoft Office PowerPoint</Application>
  <PresentationFormat>On-screen Show (4:3)</PresentationFormat>
  <Paragraphs>97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The Role Of Neoadjuvant Treatment In Esophageal Cancer</vt:lpstr>
      <vt:lpstr>Introduction </vt:lpstr>
      <vt:lpstr>PowerPoint Presentation</vt:lpstr>
      <vt:lpstr>Epidemiology and Pathology</vt:lpstr>
      <vt:lpstr>Treatment</vt:lpstr>
      <vt:lpstr>Preoperative Chemotherapy</vt:lpstr>
      <vt:lpstr>Preoperative Chemotherapy </vt:lpstr>
      <vt:lpstr>Cont.</vt:lpstr>
      <vt:lpstr>PowerPoint Presentation</vt:lpstr>
      <vt:lpstr>Preoperative Chemoradiotherapy</vt:lpstr>
      <vt:lpstr>PowerPoint Presentation</vt:lpstr>
      <vt:lpstr>PowerPoint Presentation</vt:lpstr>
      <vt:lpstr>CONT.</vt:lpstr>
      <vt:lpstr>Cont.</vt:lpstr>
      <vt:lpstr>Perioperative Chemotherapy </vt:lpstr>
      <vt:lpstr>PowerPoint Presentation</vt:lpstr>
      <vt:lpstr>PowerPoint Presentation</vt:lpstr>
      <vt:lpstr>Cont.</vt:lpstr>
      <vt:lpstr>Preoperative Chemoradiotherapy Vs. Perioperative Chemotherapy</vt:lpstr>
      <vt:lpstr>PowerPoint Presentation</vt:lpstr>
      <vt:lpstr>PowerPoint Presentation</vt:lpstr>
      <vt:lpstr>Cont.</vt:lpstr>
      <vt:lpstr>Conclusion </vt:lpstr>
      <vt:lpstr>Cont.</vt:lpstr>
      <vt:lpstr>References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Riad Ahwesh</dc:creator>
  <cp:lastModifiedBy>Lenovo</cp:lastModifiedBy>
  <cp:revision>34</cp:revision>
  <dcterms:created xsi:type="dcterms:W3CDTF">2022-03-13T17:26:55Z</dcterms:created>
  <dcterms:modified xsi:type="dcterms:W3CDTF">2022-04-05T08:28:00Z</dcterms:modified>
</cp:coreProperties>
</file>